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82880" y="109728"/>
            <a:ext cx="11825935" cy="6638544"/>
          </a:xfrm>
          <a:prstGeom prst="roundRect">
            <a:avLst/>
          </a:prstGeom>
          <a:solidFill>
            <a:srgbClr val="F1F5F9"/>
          </a:solidFill>
          <a:ln w="1905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82880" y="109728"/>
            <a:ext cx="11825935" cy="38404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20040" y="219456"/>
            <a:ext cx="109728" cy="109728"/>
          </a:xfrm>
          <a:prstGeom prst="ellipse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484632" y="219456"/>
            <a:ext cx="109728" cy="109728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9224" y="219456"/>
            <a:ext cx="109728" cy="109728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14400" y="164592"/>
            <a:ext cx="3931920" cy="256032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50" b="1">
                <a:solidFill>
                  <a:srgbClr val="FFFFFF"/>
                </a:solidFill>
              </a:defRPr>
            </a:pPr>
            <a:r>
              <a:t> 🌐 John Thomas Fin Accounting (AI Powered) • LIVE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37760" y="164592"/>
            <a:ext cx="1234440" cy="237744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06B6D4"/>
                </a:solidFill>
              </a:defRPr>
            </a:pPr>
            <a:r>
              <a:t>🌐 Main Website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64592"/>
            <a:ext cx="1165860" cy="237744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FDE68A"/>
                </a:solidFill>
              </a:defRPr>
            </a:pPr>
            <a:r>
              <a:t>🔑 C-Suite SSO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223760" y="164592"/>
            <a:ext cx="1165860" cy="237744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D8B4FE"/>
                </a:solidFill>
              </a:defRPr>
            </a:pPr>
            <a:r>
              <a:t>🛡️ RBAC Roles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64592"/>
            <a:ext cx="822959" cy="237744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10B981"/>
                </a:solidFill>
              </a:defRPr>
            </a:pPr>
            <a:r>
              <a:t>☁️ Plans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778240" y="164592"/>
            <a:ext cx="1508760" cy="237744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34D399"/>
                </a:solidFill>
              </a:defRPr>
            </a:pPr>
            <a:r>
              <a:t>🎁 5-Day Free Trial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966960" y="164592"/>
            <a:ext cx="1440180" cy="237744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93C5FD"/>
                </a:solidFill>
              </a:defRPr>
            </a:pPr>
            <a:r>
              <a:t>🛡️ ISO 27001 ISMS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064240" y="164592"/>
            <a:ext cx="1303020" cy="237744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E2E8F0"/>
                </a:solidFill>
              </a:defRPr>
            </a:pPr>
            <a:r>
              <a:t>☁️ Cloud Backup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2880" y="502920"/>
            <a:ext cx="11825935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65760" y="566928"/>
            <a:ext cx="822960" cy="310896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t>🏠 Home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566928"/>
            <a:ext cx="1188720" cy="310896"/>
          </a:xfrm>
          <a:prstGeom prst="round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50" b="1">
                <a:solidFill>
                  <a:srgbClr val="FFFFFF"/>
                </a:solidFill>
              </a:defRPr>
            </a:pPr>
            <a:r>
              <a:t>🌐 Main Website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468880" y="566928"/>
            <a:ext cx="1188720" cy="310896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50" b="1">
                <a:solidFill>
                  <a:srgbClr val="FFFFFF"/>
                </a:solidFill>
              </a:defRPr>
            </a:pPr>
            <a:r>
              <a:t>👑 Founder Login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566928"/>
            <a:ext cx="1179576" cy="310896"/>
          </a:xfrm>
          <a:prstGeom prst="round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🎬 Login Tutorial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79" y="566928"/>
            <a:ext cx="1536192" cy="310896"/>
          </a:xfrm>
          <a:prstGeom prst="roundRect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🌌 AI Features Showcase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20" y="566928"/>
            <a:ext cx="1120140" cy="310896"/>
          </a:xfrm>
          <a:prstGeom prst="roundRect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🎬 Module Guides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966960" y="566928"/>
            <a:ext cx="882396" cy="310896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🤖 AI Ticket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789920" y="566928"/>
            <a:ext cx="941832" cy="310896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⌨️ Keys (F1)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338560" y="566928"/>
            <a:ext cx="822960" cy="310896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🤖 AI Pilot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65760" y="1005840"/>
            <a:ext cx="11460175" cy="868680"/>
          </a:xfrm>
          <a:prstGeom prst="roundRect">
            <a:avLst/>
          </a:prstGeom>
          <a:solidFill>
            <a:srgbClr val="062C22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1051560"/>
            <a:ext cx="77724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1">
                <a:solidFill>
                  <a:srgbClr val="6EE7B7"/>
                </a:solidFill>
              </a:defRPr>
            </a:pPr>
            <a:r>
              <a:t>● AWS MUMBAI (ap-south-1) CLOUD LIVE  •  AUTONOMOUS AI SUITE  •  24/7 SELF-HEALING ENGINE</a:t>
            </a:r>
          </a:p>
          <a:p>
            <a:pPr>
              <a:defRPr sz="1300" b="1">
                <a:solidFill>
                  <a:srgbClr val="FFFFFF"/>
                </a:solidFill>
              </a:defRPr>
            </a:pPr>
            <a:r>
              <a:t>John Thomas Cloud SaaS Service — 5 Autonomous Edge AI Pillars</a:t>
            </a:r>
          </a:p>
          <a:p>
            <a:pPr>
              <a:defRPr sz="850">
                <a:solidFill>
                  <a:srgbClr val="CBD5E1"/>
                </a:solidFill>
              </a:defRPr>
            </a:pPr>
            <a:r>
              <a:t>Autonomous accounting pilot, natural language general ledger queries, 24/7 technical self-healing, and forensic WORM audit sentinels.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412480" y="1097280"/>
            <a:ext cx="3200400" cy="658368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r">
              <a:defRPr sz="750" b="1">
                <a:solidFill>
                  <a:srgbClr val="F59E0B"/>
                </a:solidFill>
              </a:defRPr>
            </a:pPr>
            <a:r>
              <a:t>ACTIVE AUTONOMOUS AI AGENT</a:t>
            </a:r>
          </a:p>
          <a:p>
            <a:pPr algn="r">
              <a:defRPr sz="1000" b="1">
                <a:solidFill>
                  <a:srgbClr val="10B981"/>
                </a:solidFill>
              </a:defRPr>
            </a:pPr>
            <a:r>
              <a:t>JT-Sentinel-AI-v4.2 • Autonomous Engine</a:t>
            </a:r>
          </a:p>
          <a:p>
            <a:pPr algn="r">
              <a:defRPr sz="750">
                <a:solidFill>
                  <a:srgbClr val="94A3B8"/>
                </a:solidFill>
              </a:defRPr>
            </a:pPr>
            <a:r>
              <a:t>Agentic Self-Healing • ISO/IEC 27001:2022 Certified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65760" y="1920240"/>
            <a:ext cx="11460175" cy="384048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2920" y="1938528"/>
            <a:ext cx="1115568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950" b="1">
                <a:solidFill>
                  <a:srgbClr val="92400E"/>
                </a:solidFill>
              </a:defRPr>
            </a:pPr>
            <a:r>
              <a:t>🤖 AUTONOMOUS COPILOT   ⚡ Natural Language Accounting Prompts, Instant 24/7 Support Self-Healing &amp; Zero Human Lag across all 5 Tiers!   [ View AI Docs → ]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65760" y="2395728"/>
            <a:ext cx="2157984" cy="41605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20624" y="2487168"/>
            <a:ext cx="2048256" cy="2377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680" b="1">
                <a:solidFill>
                  <a:srgbClr val="4F46E5"/>
                </a:solidFill>
              </a:defRPr>
            </a:pPr>
            <a:r>
              <a:t>1. AI PILOT COPILOT  •  Natural Language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5488" y="2743200"/>
            <a:ext cx="1938528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1">
                <a:solidFill>
                  <a:srgbClr val="0F172A"/>
                </a:solidFill>
              </a:defRPr>
            </a:pPr>
            <a:r>
              <a:t>Autonomous Pilot</a:t>
            </a:r>
          </a:p>
          <a:p>
            <a:pPr>
              <a:defRPr sz="800">
                <a:solidFill>
                  <a:srgbClr val="64748B"/>
                </a:solidFill>
              </a:defRPr>
            </a:pPr>
            <a:r>
              <a:t>Conversational Double-Entry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5488" y="3355848"/>
            <a:ext cx="1938528" cy="1783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Natural Language ledger &amp; P&amp;L queries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Auto-Voucher posting with Dr=Cr check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Real-time financial risk radar anomaly scan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AS-3 Free Cash Flow &amp; EBITDA predictor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MCA Rule 11(g) edit-log compatibility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75488" y="5230368"/>
            <a:ext cx="1938528" cy="347472"/>
          </a:xfrm>
          <a:prstGeom prst="round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50" b="1">
                <a:solidFill>
                  <a:srgbClr val="FFFFFF"/>
                </a:solidFill>
              </a:defRPr>
            </a:pPr>
            <a:r>
              <a:t>🤖 Launch AI Pilot (Press P)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75488" y="5641848"/>
            <a:ext cx="950976" cy="329184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t>💬 Chat Co-Pilot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463040" y="5641848"/>
            <a:ext cx="950976" cy="329184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0F172A"/>
                </a:solidFill>
              </a:defRPr>
            </a:pPr>
            <a:r>
              <a:t>📊 Risk Radar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75488" y="6035040"/>
            <a:ext cx="1938528" cy="3474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065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20" b="1">
                <a:solidFill>
                  <a:srgbClr val="065F46"/>
                </a:solidFill>
              </a:defRPr>
            </a:pPr>
            <a:r>
              <a:t>⚡ Pro Autonomous Mode Active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688336" y="2395728"/>
            <a:ext cx="2157984" cy="41605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743200" y="2487168"/>
            <a:ext cx="2048256" cy="2377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680" b="1">
                <a:solidFill>
                  <a:srgbClr val="2563EB"/>
                </a:solidFill>
              </a:defRPr>
            </a:pPr>
            <a:r>
              <a:t>2. AI SUPPORT SENTINEL  •  Auto-Resolver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798064" y="2743200"/>
            <a:ext cx="1938528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1">
                <a:solidFill>
                  <a:srgbClr val="0F172A"/>
                </a:solidFill>
              </a:defRPr>
            </a:pPr>
            <a:r>
              <a:t>JT-Sentinel-AI-v4.2</a:t>
            </a:r>
          </a:p>
          <a:p>
            <a:pPr>
              <a:defRPr sz="800">
                <a:solidFill>
                  <a:srgbClr val="64748B"/>
                </a:solidFill>
              </a:defRPr>
            </a:pPr>
            <a:r>
              <a:t>Self-Healing Technical Support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798064" y="3355848"/>
            <a:ext cx="1938528" cy="1783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1-Click Common Technical Issue Healing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Auto Trial Balance suspense difference fix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Instant Section 31 GST bill &amp; key resend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Automated RBAC role unlock &amp; permissions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Zero human lag: Mean resolution &lt; 1.2s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798064" y="5230368"/>
            <a:ext cx="1938528" cy="347472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50" b="1">
                <a:solidFill>
                  <a:srgbClr val="FFFFFF"/>
                </a:solidFill>
              </a:defRPr>
            </a:pPr>
            <a:r>
              <a:t>🎫 Auto-Resolve Ticket (AI)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2798064" y="5641848"/>
            <a:ext cx="950976" cy="329184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t>⚡ 1-Click Fix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785616" y="5641848"/>
            <a:ext cx="950976" cy="32918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0F172A"/>
                </a:solidFill>
              </a:defRPr>
            </a:pPr>
            <a:r>
              <a:t>📋 View Queue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2798064" y="6035040"/>
            <a:ext cx="1938528" cy="3474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065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20" b="1">
                <a:solidFill>
                  <a:srgbClr val="065F46"/>
                </a:solidFill>
              </a:defRPr>
            </a:pPr>
            <a:r>
              <a:t>🟢 24/7 Autonomous Diagnostic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010912" y="2395728"/>
            <a:ext cx="2157984" cy="41605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65776" y="2487168"/>
            <a:ext cx="2048256" cy="2377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680" b="1">
                <a:solidFill>
                  <a:srgbClr val="E11D48"/>
                </a:solidFill>
              </a:defRPr>
            </a:pPr>
            <a:r>
              <a:t>3. AI VIDEO SHOWCASE  •  Interactive Guide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120640" y="2743200"/>
            <a:ext cx="1938528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1">
                <a:solidFill>
                  <a:srgbClr val="0F172A"/>
                </a:solidFill>
              </a:defRPr>
            </a:pPr>
            <a:r>
              <a:t>Synthetic Walkthrough</a:t>
            </a:r>
          </a:p>
          <a:p>
            <a:pPr>
              <a:defRPr sz="800">
                <a:solidFill>
                  <a:srgbClr val="64748B"/>
                </a:solidFill>
              </a:defRPr>
            </a:pPr>
            <a:r>
              <a:t>Multi-Module Audio Guides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120640" y="3355848"/>
            <a:ext cx="1938528" cy="1783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Synthetic voice narration &amp; click chimes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Large interactive hand-cursor guidance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Step-by-step tour of all 18 ERP modules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Live CloudFront edge telemetry &amp; stream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Instant onboarding: 0-learning-curve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120640" y="5230368"/>
            <a:ext cx="1938528" cy="347472"/>
          </a:xfrm>
          <a:prstGeom prst="round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50" b="1">
                <a:solidFill>
                  <a:srgbClr val="FFFFFF"/>
                </a:solidFill>
              </a:defRPr>
            </a:pPr>
            <a:r>
              <a:t>🎬 Play AI Video Showcase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120640" y="5641848"/>
            <a:ext cx="950976" cy="329184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t>🎥 Module Tours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108192" y="5641848"/>
            <a:ext cx="950976" cy="329184"/>
          </a:xfrm>
          <a:prstGeom prst="roundRect">
            <a:avLst/>
          </a:prstGeom>
          <a:solidFill>
            <a:srgbClr val="FFF1F2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0F172A"/>
                </a:solidFill>
              </a:defRPr>
            </a:pPr>
            <a:r>
              <a:t>👆 Hand Guide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120640" y="6035040"/>
            <a:ext cx="1938528" cy="347472"/>
          </a:xfrm>
          <a:prstGeom prst="roundRect">
            <a:avLst/>
          </a:prstGeom>
          <a:solidFill>
            <a:srgbClr val="FEF2F2"/>
          </a:solidFill>
          <a:ln w="12700">
            <a:solidFill>
              <a:srgbClr val="9F12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20" b="1">
                <a:solidFill>
                  <a:srgbClr val="9F1239"/>
                </a:solidFill>
              </a:defRPr>
            </a:pPr>
            <a:r>
              <a:t>📺 18 Interactive Video Modules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7333488" y="2395728"/>
            <a:ext cx="2157984" cy="41605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388352" y="2487168"/>
            <a:ext cx="2048256" cy="2377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680" b="1">
                <a:solidFill>
                  <a:srgbClr val="065F46"/>
                </a:solidFill>
              </a:defRPr>
            </a:pPr>
            <a:r>
              <a:t>4. AI WHATSAPP META BOT  •  Omnichannel Bot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443216" y="2743200"/>
            <a:ext cx="1938528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1">
                <a:solidFill>
                  <a:srgbClr val="0F172A"/>
                </a:solidFill>
              </a:defRPr>
            </a:pPr>
            <a:r>
              <a:t>WhatsApp Meta Bot</a:t>
            </a:r>
          </a:p>
          <a:p>
            <a:pPr>
              <a:defRPr sz="800">
                <a:solidFill>
                  <a:srgbClr val="64748B"/>
                </a:solidFill>
              </a:defRPr>
            </a:pPr>
            <a:r>
              <a:t>Automated Document Dispatch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443216" y="3355848"/>
            <a:ext cx="1938528" cy="1783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Signed GST Tax Invoice PDF WhatsApp push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1-Click instant UPI QR payment links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MSME Sec 43B(h) overdue countdown alerts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Monthly payslip &amp; Form 16 WhatsApp links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Direct wa.me hybrid portal integration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7443216" y="5230368"/>
            <a:ext cx="1938528" cy="347472"/>
          </a:xfrm>
          <a:prstGeom prst="roundRect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50" b="1">
                <a:solidFill>
                  <a:srgbClr val="FFFFFF"/>
                </a:solidFill>
              </a:defRPr>
            </a:pPr>
            <a:r>
              <a:t>💬 Open WhatsApp Meta Bot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443216" y="5641848"/>
            <a:ext cx="950976" cy="329184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t>📄 Send Bill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8430768" y="5641848"/>
            <a:ext cx="950976" cy="32918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0F172A"/>
                </a:solidFill>
              </a:defRPr>
            </a:pPr>
            <a:r>
              <a:t>⚠️ MSME Alert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7443216" y="6035040"/>
            <a:ext cx="1938528" cy="3474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065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20" b="1">
                <a:solidFill>
                  <a:srgbClr val="065F46"/>
                </a:solidFill>
              </a:defRPr>
            </a:pPr>
            <a:r>
              <a:t>📱 Verified wa.me Direct Dispatch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656064" y="2395728"/>
            <a:ext cx="2157984" cy="41605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9710928" y="2487168"/>
            <a:ext cx="2048256" cy="2377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680" b="1">
                <a:solidFill>
                  <a:srgbClr val="B45309"/>
                </a:solidFill>
              </a:defRPr>
            </a:pPr>
            <a:r>
              <a:t>5. AI STATUTORY SENTINEL  •  Forensic WORM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765792" y="2743200"/>
            <a:ext cx="1938528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1">
                <a:solidFill>
                  <a:srgbClr val="0F172A"/>
                </a:solidFill>
              </a:defRPr>
            </a:pPr>
            <a:r>
              <a:t>MCA 11(g) AI Sentinel</a:t>
            </a:r>
          </a:p>
          <a:p>
            <a:pPr>
              <a:defRPr sz="800">
                <a:solidFill>
                  <a:srgbClr val="64748B"/>
                </a:solidFill>
              </a:defRPr>
            </a:pPr>
            <a:r>
              <a:t>Cryptographic Fraud Prevention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765792" y="3355848"/>
            <a:ext cx="1938528" cy="1783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Real-time duplicate voucher fraud block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SHA-256 tamper-evident block chaining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GSTR-2B vs Purchases IMS mismatch scan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Sec 115BAA &amp; MAT disallowance forecast</a:t>
            </a:r>
          </a:p>
          <a:p>
            <a:pPr>
              <a:spcAft>
                <a:spcPts val="400"/>
              </a:spcAft>
              <a:defRPr sz="780">
                <a:solidFill>
                  <a:srgbClr val="334155"/>
                </a:solidFill>
              </a:defRPr>
            </a:pPr>
            <a:r>
              <a:t>✓ SQLite triggers block SQL DELETE/UPDATE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765792" y="5230368"/>
            <a:ext cx="1938528" cy="347472"/>
          </a:xfrm>
          <a:prstGeom prst="round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50" b="1">
                <a:solidFill>
                  <a:srgbClr val="FFFFFF"/>
                </a:solidFill>
              </a:defRPr>
            </a:pPr>
            <a:r>
              <a:t>🛡️ Run Forensic Audit Scan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9765792" y="5641848"/>
            <a:ext cx="950976" cy="329184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FFFFFF"/>
                </a:solidFill>
              </a:defRPr>
            </a:pPr>
            <a:r>
              <a:t>🔒 WORM Chain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0753344" y="5641848"/>
            <a:ext cx="950976" cy="329184"/>
          </a:xfrm>
          <a:prstGeom prst="roundRect">
            <a:avLst/>
          </a:prstGeom>
          <a:solidFill>
            <a:srgbClr val="FEF3C7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50" b="1">
                <a:solidFill>
                  <a:srgbClr val="0F172A"/>
                </a:solidFill>
              </a:defRPr>
            </a:pPr>
            <a:r>
              <a:t>🏛️ GSTN Audit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765792" y="6035040"/>
            <a:ext cx="1938528" cy="347472"/>
          </a:xfrm>
          <a:prstGeom prst="roundRect">
            <a:avLst/>
          </a:prstGeom>
          <a:solidFill>
            <a:srgbClr val="FEF3C7"/>
          </a:solidFill>
          <a:ln w="12700">
            <a:solidFill>
              <a:srgbClr val="9240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720" b="1">
                <a:solidFill>
                  <a:srgbClr val="92400E"/>
                </a:solidFill>
              </a:defRPr>
            </a:pPr>
            <a:r>
              <a:t>✓ 100% Tamper-Proof Audit Trail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0972800" y="6217920"/>
            <a:ext cx="868680" cy="384048"/>
          </a:xfrm>
          <a:prstGeom prst="roundRect">
            <a:avLst/>
          </a:prstGeom>
          <a:solidFill>
            <a:srgbClr val="2563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tIns="0" rIns="0" bIns="0"/>
          <a:lstStyle/>
          <a:p>
            <a:pPr algn="ctr">
              <a:defRPr sz="850" b="1">
                <a:solidFill>
                  <a:srgbClr val="FFFFFF"/>
                </a:solidFill>
              </a:defRPr>
            </a:pPr>
            <a:r>
              <a:t>🏠 Home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